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71" r:id="rId5"/>
    <p:sldId id="312" r:id="rId6"/>
    <p:sldId id="266" r:id="rId7"/>
    <p:sldId id="295" r:id="rId8"/>
    <p:sldId id="269" r:id="rId9"/>
    <p:sldId id="268" r:id="rId10"/>
    <p:sldId id="258" r:id="rId11"/>
    <p:sldId id="327" r:id="rId12"/>
    <p:sldId id="319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EEE"/>
    <a:srgbClr val="002548"/>
    <a:srgbClr val="003E74"/>
    <a:srgbClr val="D4EFFC"/>
    <a:srgbClr val="9D9D9D"/>
    <a:srgbClr val="0085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1818" autoAdjust="0"/>
  </p:normalViewPr>
  <p:slideViewPr>
    <p:cSldViewPr snapToGrid="0" snapToObjects="1">
      <p:cViewPr varScale="1">
        <p:scale>
          <a:sx n="85" d="100"/>
          <a:sy n="85" d="100"/>
        </p:scale>
        <p:origin x="74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0EE2D-335A-3546-9D75-E17F32E16FE9}" type="datetime3">
              <a:rPr lang="en-GB" smtClean="0">
                <a:solidFill>
                  <a:srgbClr val="003E74"/>
                </a:solidFill>
              </a:rPr>
              <a:t>19 May, 2023</a:t>
            </a:fld>
            <a:endParaRPr lang="en-US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8D35C32B-10D1-1447-A35B-280119DE9D12}" type="datetime3">
              <a:rPr lang="en-GB" smtClean="0"/>
              <a:pPr/>
              <a:t>19 May, 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/>
            <a:endParaRPr lang="fi-FI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D35C32B-10D1-1447-A35B-280119DE9D12}" type="datetime3">
              <a:rPr lang="en-GB" smtClean="0"/>
              <a:pPr/>
              <a:t>22 May,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61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Evolving </a:t>
            </a:r>
            <a:r>
              <a:rPr lang="en-GB" sz="1200" b="1" dirty="0"/>
              <a:t>consumer demands </a:t>
            </a:r>
            <a:r>
              <a:rPr lang="en-GB" sz="1200" dirty="0"/>
              <a:t>towards increasing demand for data and seamless experiences vs </a:t>
            </a:r>
            <a:r>
              <a:rPr lang="en-US" sz="1200" dirty="0">
                <a:latin typeface="+mn-lt"/>
              </a:rPr>
              <a:t>cyber </a:t>
            </a:r>
            <a:r>
              <a:rPr lang="en-US" sz="1200" b="1" dirty="0">
                <a:latin typeface="+mn-lt"/>
              </a:rPr>
              <a:t>security</a:t>
            </a:r>
            <a:r>
              <a:rPr lang="en-US" sz="1200" dirty="0">
                <a:latin typeface="+mn-lt"/>
              </a:rPr>
              <a:t>, </a:t>
            </a:r>
            <a:r>
              <a:rPr lang="en-US" sz="1200" b="1" dirty="0">
                <a:latin typeface="+mn-lt"/>
              </a:rPr>
              <a:t>resilience</a:t>
            </a:r>
            <a:r>
              <a:rPr lang="en-US" sz="1200" dirty="0">
                <a:latin typeface="+mn-lt"/>
              </a:rPr>
              <a:t> and </a:t>
            </a:r>
            <a:r>
              <a:rPr lang="en-US" sz="1200" b="1" dirty="0">
                <a:latin typeface="+mn-lt"/>
              </a:rPr>
              <a:t>reliability</a:t>
            </a:r>
            <a:r>
              <a:rPr lang="en-US" sz="1200" dirty="0">
                <a:latin typeface="+mn-lt"/>
              </a:rPr>
              <a:t> of networks in </a:t>
            </a:r>
            <a:r>
              <a:rPr lang="en-US" sz="1200" b="1" dirty="0">
                <a:latin typeface="+mn-lt"/>
              </a:rPr>
              <a:t>industry</a:t>
            </a:r>
            <a:r>
              <a:rPr lang="en-US" sz="1200" dirty="0">
                <a:latin typeface="+mn-lt"/>
              </a:rPr>
              <a:t> context</a:t>
            </a:r>
          </a:p>
          <a:p>
            <a:endParaRPr lang="fi-FI" dirty="0"/>
          </a:p>
          <a:p>
            <a:r>
              <a:rPr lang="fi-FI" dirty="0" err="1"/>
              <a:t>Blurring</a:t>
            </a:r>
            <a:r>
              <a:rPr lang="fi-FI" dirty="0"/>
              <a:t> </a:t>
            </a:r>
            <a:r>
              <a:rPr lang="fi-FI" dirty="0" err="1"/>
              <a:t>sectoral</a:t>
            </a:r>
            <a:r>
              <a:rPr lang="fi-FI" dirty="0"/>
              <a:t> </a:t>
            </a:r>
            <a:r>
              <a:rPr lang="fi-FI" dirty="0" err="1"/>
              <a:t>boundaries</a:t>
            </a:r>
            <a:endParaRPr lang="fi-FI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D35C32B-10D1-1447-A35B-280119DE9D12}" type="datetime3">
              <a:rPr lang="en-GB" smtClean="0"/>
              <a:pPr/>
              <a:t>22 May,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37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/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Not to mention when we slice these into wireless, wired, satellite or other/hybrid communications, not even counting in the manufacturing of telecoms HW!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D35C32B-10D1-1447-A35B-280119DE9D12}" type="datetime3">
              <a:rPr lang="en-GB" smtClean="0"/>
              <a:pPr/>
              <a:t>22 May,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44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171450" indent="-171450">
              <a:buFontTx/>
              <a:buChar char="-"/>
            </a:pP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enabling</a:t>
            </a:r>
            <a:r>
              <a:rPr lang="fi-FI" dirty="0"/>
              <a:t> </a:t>
            </a:r>
            <a:r>
              <a:rPr lang="fi-FI" dirty="0" err="1"/>
              <a:t>technology</a:t>
            </a:r>
            <a:r>
              <a:rPr lang="fi-FI" dirty="0"/>
              <a:t> (5G, </a:t>
            </a:r>
            <a:r>
              <a:rPr lang="fi-FI" dirty="0" err="1"/>
              <a:t>IoT</a:t>
            </a:r>
            <a:r>
              <a:rPr lang="fi-FI" dirty="0"/>
              <a:t>) to general </a:t>
            </a:r>
            <a:r>
              <a:rPr lang="fi-FI" dirty="0" err="1"/>
              <a:t>purpose</a:t>
            </a:r>
            <a:r>
              <a:rPr lang="fi-FI" dirty="0"/>
              <a:t> </a:t>
            </a:r>
            <a:r>
              <a:rPr lang="fi-FI" dirty="0" err="1"/>
              <a:t>technology</a:t>
            </a:r>
            <a:r>
              <a:rPr lang="fi-FI" dirty="0"/>
              <a:t>: 6G, AI and </a:t>
            </a:r>
            <a:r>
              <a:rPr lang="fi-FI" dirty="0" err="1"/>
              <a:t>sensing</a:t>
            </a:r>
            <a:endParaRPr lang="fi-FI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D35C32B-10D1-1447-A35B-280119DE9D12}" type="datetime3">
              <a:rPr lang="en-GB" smtClean="0"/>
              <a:pPr/>
              <a:t>22 May,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74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  <a:p>
            <a:endParaRPr lang="fi-FI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D35C32B-10D1-1447-A35B-280119DE9D12}" type="datetime3">
              <a:rPr lang="en-GB" smtClean="0"/>
              <a:pPr/>
              <a:t>22 May,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117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D35C32B-10D1-1447-A35B-280119DE9D12}" type="datetime3">
              <a:rPr lang="en-GB" smtClean="0"/>
              <a:pPr/>
              <a:t>22 May,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D35C32B-10D1-1447-A35B-280119DE9D12}" type="datetime3">
              <a:rPr lang="en-GB" smtClean="0"/>
              <a:pPr/>
              <a:t>22 May,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38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57124"/>
            <a:ext cx="6400800" cy="45338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1572517"/>
            <a:ext cx="8229600" cy="857250"/>
          </a:xfrm>
        </p:spPr>
        <p:txBody>
          <a:bodyPr/>
          <a:lstStyle>
            <a:lvl1pPr algn="l">
              <a:defRPr sz="4000" b="0">
                <a:solidFill>
                  <a:srgbClr val="003E7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3955186"/>
            <a:ext cx="6400800" cy="254858"/>
          </a:xfr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/>
              <a:t>Click to edit author name</a:t>
            </a: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82581"/>
            <a:ext cx="3711608" cy="718386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159487"/>
            <a:ext cx="3711608" cy="1615001"/>
          </a:xfrm>
        </p:spPr>
        <p:txBody>
          <a:bodyPr/>
          <a:lstStyle>
            <a:lvl1pPr>
              <a:defRPr sz="4000" b="0">
                <a:solidFill>
                  <a:srgbClr val="003E7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4118513"/>
            <a:ext cx="3601176" cy="254858"/>
          </a:xfr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/>
              <a:t>Click to edit author name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159669"/>
            <a:ext cx="3930650" cy="3213702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9936"/>
            <a:ext cx="8229600" cy="2613435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200"/>
            </a:lvl3pPr>
            <a:lvl4pPr>
              <a:buClr>
                <a:srgbClr val="002548"/>
              </a:buClr>
              <a:defRPr sz="1200"/>
            </a:lvl4pPr>
            <a:lvl5pPr>
              <a:buClr>
                <a:srgbClr val="002548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1759936"/>
            <a:ext cx="3950878" cy="2613435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1759936"/>
            <a:ext cx="3950878" cy="1948997"/>
          </a:xfr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/>
              <a:t>“Click to add a quote”</a:t>
            </a:r>
            <a:endParaRPr lang="en-US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4" y="3890251"/>
            <a:ext cx="3951287" cy="48312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/>
              <a:t>Click to add quote attribution</a:t>
            </a:r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4" y="1759937"/>
            <a:ext cx="3951287" cy="1976608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4" y="3942710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add caption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200" y="1115931"/>
            <a:ext cx="8229601" cy="2639020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945465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add caption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200" y="1115931"/>
            <a:ext cx="3951287" cy="2611410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945465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add caption</a:t>
            </a:r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4" y="1115932"/>
            <a:ext cx="3951287" cy="1479401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4" y="2816214"/>
            <a:ext cx="3951287" cy="1557158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lege_Powerpoint_Background_16-9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9936"/>
            <a:ext cx="8229600" cy="26134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2" r:id="rId4"/>
    <p:sldLayoutId id="2147483660" r:id="rId5"/>
    <p:sldLayoutId id="2147483657" r:id="rId6"/>
    <p:sldLayoutId id="2147483658" r:id="rId7"/>
    <p:sldLayoutId id="2147483659" r:id="rId8"/>
    <p:sldLayoutId id="2147483655" r:id="rId9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003E7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m.iivari@imperial.ac.u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linkedin.com/in/marika-iiva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72517"/>
            <a:ext cx="8229600" cy="1503192"/>
          </a:xfrm>
        </p:spPr>
        <p:txBody>
          <a:bodyPr/>
          <a:lstStyle/>
          <a:p>
            <a:r>
              <a:rPr lang="en-US" dirty="0"/>
              <a:t>Connectivity and Economic Empowerment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3575304"/>
            <a:ext cx="8686800" cy="1060704"/>
          </a:xfrm>
        </p:spPr>
        <p:txBody>
          <a:bodyPr/>
          <a:lstStyle/>
          <a:p>
            <a:r>
              <a:rPr lang="en-US" dirty="0"/>
              <a:t>DR MARIKA IIVARI</a:t>
            </a:r>
          </a:p>
          <a:p>
            <a:r>
              <a:rPr lang="en-US" dirty="0"/>
              <a:t>Visiting Professor, Centre for Digital Transformation, Imperial College Business School</a:t>
            </a:r>
          </a:p>
          <a:p>
            <a:r>
              <a:rPr lang="en-US" dirty="0"/>
              <a:t>Adjunct Professor in Business Analytics and Digital Business, Oulu Business School, University of Oulu, Finland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B6308539-1B85-D674-9BFB-2A2C10AF8F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06325" y="649544"/>
            <a:ext cx="2132875" cy="234218"/>
          </a:xfrm>
        </p:spPr>
        <p:txBody>
          <a:bodyPr/>
          <a:lstStyle/>
          <a:p>
            <a:r>
              <a:rPr lang="en-US" dirty="0"/>
              <a:t>Small Cells World Summit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11539AB-2AD1-D63A-71D1-D7192E4B64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89096" y="809597"/>
            <a:ext cx="1446859" cy="192881"/>
          </a:xfrm>
        </p:spPr>
        <p:txBody>
          <a:bodyPr/>
          <a:lstStyle/>
          <a:p>
            <a:r>
              <a:rPr lang="en-US" dirty="0"/>
              <a:t>May 24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3049255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0C7D9-96CC-5C0F-6C42-1C6524487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D89B7-C236-79A1-1713-7F5BCAB06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59936"/>
            <a:ext cx="7650480" cy="2613435"/>
          </a:xfrm>
        </p:spPr>
        <p:txBody>
          <a:bodyPr vert="horz" lIns="0" tIns="0" rIns="0" bIns="0" rtlCol="0" anchor="t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Telecoms innovation study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From telecommunications to connectivity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From verticals to ecosystems and platforms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Implications for industry and policy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4DFE883-92A0-8A3D-ECE7-9082D41F2E0D}"/>
              </a:ext>
            </a:extLst>
          </p:cNvPr>
          <p:cNvSpPr txBox="1">
            <a:spLocks/>
          </p:cNvSpPr>
          <p:nvPr/>
        </p:nvSpPr>
        <p:spPr>
          <a:xfrm>
            <a:off x="6706325" y="649544"/>
            <a:ext cx="2132875" cy="2342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b="1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Small Cells World Summit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DB4C2D6-F1B6-E0BE-8D5B-B9995F47624A}"/>
              </a:ext>
            </a:extLst>
          </p:cNvPr>
          <p:cNvSpPr txBox="1">
            <a:spLocks/>
          </p:cNvSpPr>
          <p:nvPr/>
        </p:nvSpPr>
        <p:spPr>
          <a:xfrm>
            <a:off x="7389096" y="809597"/>
            <a:ext cx="1446859" cy="1928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May 24</a:t>
            </a:r>
            <a:r>
              <a:rPr lang="en-US" baseline="30000"/>
              <a:t>th</a:t>
            </a:r>
            <a:r>
              <a:rPr lang="en-US"/>
              <a:t>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55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/>
          <a:p>
            <a:r>
              <a:rPr lang="en-US" dirty="0"/>
              <a:t>From connectivity…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780" y="1658918"/>
            <a:ext cx="8706838" cy="2974733"/>
          </a:xfrm>
        </p:spPr>
        <p:txBody>
          <a:bodyPr vert="horz" lIns="0" tIns="0" rIns="0" bIns="0" rtlCol="0" anchor="t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600" dirty="0"/>
              <a:t>We need to reconceptualise the boundaries of the industry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400" dirty="0"/>
              <a:t>Looking exclusively at traditional measures conclude that the telecoms sector is in decline: </a:t>
            </a:r>
            <a:r>
              <a:rPr lang="en-GB" sz="1400" i="1" dirty="0"/>
              <a:t>employment, labour productivity</a:t>
            </a:r>
            <a:r>
              <a:rPr lang="en-GB" sz="1400" dirty="0"/>
              <a:t>, </a:t>
            </a:r>
            <a:r>
              <a:rPr lang="en-GB" sz="1400" i="1" dirty="0"/>
              <a:t>R&amp;D </a:t>
            </a:r>
            <a:r>
              <a:rPr lang="en-GB" sz="1400" dirty="0"/>
              <a:t>and </a:t>
            </a:r>
            <a:r>
              <a:rPr lang="en-GB" sz="1400" i="1" dirty="0"/>
              <a:t>revenue</a:t>
            </a:r>
            <a:r>
              <a:rPr lang="en-GB" sz="1400" dirty="0"/>
              <a:t> </a:t>
            </a:r>
            <a:r>
              <a:rPr lang="en-GB" sz="1400" i="1" dirty="0"/>
              <a:t>growth or GVA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400" dirty="0"/>
              <a:t>Convergence of mobile, IoT, AI, cloud technologies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400" dirty="0"/>
              <a:t>Changing industry dynamics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400" dirty="0"/>
              <a:t>Changing consumer and industry customer needs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600" b="1" dirty="0"/>
              <a:t>Value</a:t>
            </a:r>
            <a:r>
              <a:rPr lang="en-GB" sz="1600" dirty="0"/>
              <a:t> of the telecommunications sector should be evaluated in connection with the </a:t>
            </a:r>
            <a:r>
              <a:rPr lang="en-GB" sz="1600" b="1" dirty="0"/>
              <a:t>digital </a:t>
            </a:r>
            <a:r>
              <a:rPr lang="en-GB" sz="1600" dirty="0"/>
              <a:t>sector overall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400" dirty="0"/>
              <a:t>From telecommunications to </a:t>
            </a:r>
            <a:r>
              <a:rPr lang="en-GB" sz="1400" b="1" i="1" dirty="0"/>
              <a:t>connectivity</a:t>
            </a:r>
            <a:r>
              <a:rPr lang="en-GB" sz="1400" i="1" dirty="0"/>
              <a:t>—</a:t>
            </a:r>
            <a:r>
              <a:rPr lang="en-GB" sz="1400" dirty="0"/>
              <a:t>the infrastructure and the value enabler upon which modern digital services are built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73849B0-0996-14EA-10C8-FBCBA48E9655}"/>
              </a:ext>
            </a:extLst>
          </p:cNvPr>
          <p:cNvSpPr txBox="1">
            <a:spLocks/>
          </p:cNvSpPr>
          <p:nvPr/>
        </p:nvSpPr>
        <p:spPr>
          <a:xfrm>
            <a:off x="6706325" y="649544"/>
            <a:ext cx="2132875" cy="2342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b="1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Small Cells World Summit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7007AD0-9E8E-D82E-C1B8-A7D84ECE1E89}"/>
              </a:ext>
            </a:extLst>
          </p:cNvPr>
          <p:cNvSpPr txBox="1">
            <a:spLocks/>
          </p:cNvSpPr>
          <p:nvPr/>
        </p:nvSpPr>
        <p:spPr>
          <a:xfrm>
            <a:off x="7389096" y="809597"/>
            <a:ext cx="1446859" cy="1928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May 24</a:t>
            </a:r>
            <a:r>
              <a:rPr lang="en-US" baseline="30000"/>
              <a:t>th</a:t>
            </a:r>
            <a:r>
              <a:rPr lang="en-US"/>
              <a:t>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469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D10827B-EDCE-D4E8-9AA9-079203B64D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56" t="26652" r="7002"/>
          <a:stretch/>
        </p:blipFill>
        <p:spPr>
          <a:xfrm>
            <a:off x="195010" y="1700631"/>
            <a:ext cx="2168596" cy="14387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8AF4C5-4AC8-D378-246C-8518325050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4589" y="177400"/>
            <a:ext cx="3560877" cy="2324776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82CB5D41-EB54-35D2-BB60-BE0C4B930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Is it </a:t>
            </a:r>
            <a:r>
              <a:rPr lang="fi-FI" dirty="0" err="1"/>
              <a:t>really</a:t>
            </a:r>
            <a:r>
              <a:rPr lang="fi-FI" dirty="0"/>
              <a:t> </a:t>
            </a:r>
            <a:r>
              <a:rPr lang="fi-FI" dirty="0" err="1"/>
              <a:t>so</a:t>
            </a:r>
            <a:r>
              <a:rPr lang="fi-FI" dirty="0"/>
              <a:t>?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A69E327-A31E-CBDB-ADFB-3E7A04EF0932}"/>
              </a:ext>
            </a:extLst>
          </p:cNvPr>
          <p:cNvSpPr txBox="1">
            <a:spLocks/>
          </p:cNvSpPr>
          <p:nvPr/>
        </p:nvSpPr>
        <p:spPr>
          <a:xfrm>
            <a:off x="6706325" y="649544"/>
            <a:ext cx="2132875" cy="2342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b="1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Small Cells World Summit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990B1F24-98C2-A4EA-DCFA-F6EF4190078C}"/>
              </a:ext>
            </a:extLst>
          </p:cNvPr>
          <p:cNvSpPr txBox="1">
            <a:spLocks/>
          </p:cNvSpPr>
          <p:nvPr/>
        </p:nvSpPr>
        <p:spPr>
          <a:xfrm>
            <a:off x="7389096" y="809597"/>
            <a:ext cx="1446859" cy="1928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May 24</a:t>
            </a:r>
            <a:r>
              <a:rPr lang="en-US" baseline="30000"/>
              <a:t>th</a:t>
            </a:r>
            <a:r>
              <a:rPr lang="en-US"/>
              <a:t> 2023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3DAE80-A72D-6F47-352F-5EB7B17FE73C}"/>
              </a:ext>
            </a:extLst>
          </p:cNvPr>
          <p:cNvSpPr txBox="1"/>
          <p:nvPr/>
        </p:nvSpPr>
        <p:spPr>
          <a:xfrm>
            <a:off x="1546939" y="2394454"/>
            <a:ext cx="90348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Source: DCMS*</a:t>
            </a:r>
            <a:endParaRPr lang="fi-FI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282B804-09DB-A4EC-986A-7017B695F6C0}"/>
              </a:ext>
            </a:extLst>
          </p:cNvPr>
          <p:cNvSpPr txBox="1"/>
          <p:nvPr/>
        </p:nvSpPr>
        <p:spPr>
          <a:xfrm>
            <a:off x="5246783" y="2567026"/>
            <a:ext cx="97721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Source: Eurostat</a:t>
            </a:r>
            <a:endParaRPr lang="fi-FI" dirty="0"/>
          </a:p>
        </p:txBody>
      </p:sp>
      <p:pic>
        <p:nvPicPr>
          <p:cNvPr id="24" name="Picture 23" descr="Chart, line chart&#10;&#10;Description automatically generated">
            <a:extLst>
              <a:ext uri="{FF2B5EF4-FFF2-40B4-BE49-F238E27FC236}">
                <a16:creationId xmlns:a16="http://schemas.microsoft.com/office/drawing/2014/main" id="{44E14A96-DC95-4DE5-9251-5346FC5162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56" t="55826" r="34569" b="870"/>
          <a:stretch/>
        </p:blipFill>
        <p:spPr>
          <a:xfrm>
            <a:off x="1447093" y="2557019"/>
            <a:ext cx="3555734" cy="20726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B606B1-292D-B742-5D08-02D27AF14AD3}"/>
              </a:ext>
            </a:extLst>
          </p:cNvPr>
          <p:cNvSpPr txBox="1"/>
          <p:nvPr/>
        </p:nvSpPr>
        <p:spPr>
          <a:xfrm>
            <a:off x="6377239" y="492475"/>
            <a:ext cx="559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UK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54DC073-E9A3-4181-A1C5-4F1D28E3A1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6783" y="2817251"/>
            <a:ext cx="3807666" cy="221987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E525E55-33F0-21D6-CFD9-44E5BCB101AD}"/>
              </a:ext>
            </a:extLst>
          </p:cNvPr>
          <p:cNvSpPr txBox="1"/>
          <p:nvPr/>
        </p:nvSpPr>
        <p:spPr>
          <a:xfrm>
            <a:off x="8056043" y="3660292"/>
            <a:ext cx="559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UK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8002F1-CDFB-9C11-BD8C-66693D0D62FA}"/>
              </a:ext>
            </a:extLst>
          </p:cNvPr>
          <p:cNvSpPr txBox="1"/>
          <p:nvPr/>
        </p:nvSpPr>
        <p:spPr>
          <a:xfrm>
            <a:off x="-1" y="4830585"/>
            <a:ext cx="524678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latin typeface="+mn-lt"/>
              </a:rPr>
              <a:t>* Telecoms was transferred under the Department for Science, Innovation and Technology as of February 2023</a:t>
            </a:r>
          </a:p>
        </p:txBody>
      </p:sp>
    </p:spTree>
    <p:extLst>
      <p:ext uri="{BB962C8B-B14F-4D97-AF65-F5344CB8AC3E}">
        <p14:creationId xmlns:p14="http://schemas.microsoft.com/office/powerpoint/2010/main" val="1931072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/>
          <a:p>
            <a:r>
              <a:rPr lang="en-US" dirty="0"/>
              <a:t>We already know..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1591"/>
            <a:ext cx="3398568" cy="2474722"/>
          </a:xfrm>
        </p:spPr>
        <p:txBody>
          <a:bodyPr vert="horz" lIns="0" tIns="0" rIns="0" bIns="0" rtlCol="0" anchor="t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Different value drivers for public /consumer and private /industrial) needs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How can telecoms companies position themselves in different use cases in physical and service layers?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Indoor vs outdoor context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Public or private infrastructure or their combinations?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GB" i="1" dirty="0"/>
          </a:p>
        </p:txBody>
      </p:sp>
      <p:pic>
        <p:nvPicPr>
          <p:cNvPr id="9" name="Picture 9" descr="Diagram&#10;&#10;Description automatically generated">
            <a:extLst>
              <a:ext uri="{FF2B5EF4-FFF2-40B4-BE49-F238E27FC236}">
                <a16:creationId xmlns:a16="http://schemas.microsoft.com/office/drawing/2014/main" id="{02415CB0-2B65-3C55-1710-3CF682363F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72"/>
          <a:stretch/>
        </p:blipFill>
        <p:spPr>
          <a:xfrm>
            <a:off x="4085617" y="1072242"/>
            <a:ext cx="4691002" cy="29540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CC1AD2-F80B-D848-90CC-F29063B46F45}"/>
              </a:ext>
            </a:extLst>
          </p:cNvPr>
          <p:cNvSpPr txBox="1"/>
          <p:nvPr/>
        </p:nvSpPr>
        <p:spPr>
          <a:xfrm>
            <a:off x="6721313" y="4076257"/>
            <a:ext cx="211788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Source: International Telecommunications Union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67CC141-E1BB-D4DF-F32E-069AF5FB7871}"/>
              </a:ext>
            </a:extLst>
          </p:cNvPr>
          <p:cNvSpPr txBox="1">
            <a:spLocks/>
          </p:cNvSpPr>
          <p:nvPr/>
        </p:nvSpPr>
        <p:spPr>
          <a:xfrm>
            <a:off x="6706325" y="649544"/>
            <a:ext cx="2132875" cy="2342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b="1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Small Cells World Summit</a:t>
            </a: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C7D324C7-B34A-1A42-10F9-A1756903ABB9}"/>
              </a:ext>
            </a:extLst>
          </p:cNvPr>
          <p:cNvSpPr txBox="1">
            <a:spLocks/>
          </p:cNvSpPr>
          <p:nvPr/>
        </p:nvSpPr>
        <p:spPr>
          <a:xfrm>
            <a:off x="7389096" y="809597"/>
            <a:ext cx="1446859" cy="1928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May 24</a:t>
            </a:r>
            <a:r>
              <a:rPr lang="en-US" baseline="30000"/>
              <a:t>th</a:t>
            </a:r>
            <a:r>
              <a:rPr lang="en-US"/>
              <a:t>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988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…To economic empowerment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1" y="1964853"/>
            <a:ext cx="3196751" cy="3024009"/>
          </a:xfrm>
        </p:spPr>
        <p:txBody>
          <a:bodyPr vert="horz" lIns="0" tIns="0" rIns="0" bIns="0" rtlCol="0" anchor="t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The technical transformation will open new roles for mobile operators, mobile network vendors and local micro-operators of various kinds</a:t>
            </a:r>
          </a:p>
          <a:p>
            <a:pPr marL="0" indent="0">
              <a:buNone/>
            </a:pPr>
            <a:endParaRPr lang="en-US" sz="1400" dirty="0"/>
          </a:p>
          <a:p>
            <a:pPr>
              <a:buFont typeface="Wingdings" panose="05000000000000000000" pitchFamily="2" charset="2"/>
              <a:buChar char="à"/>
            </a:pPr>
            <a:r>
              <a:rPr lang="en-GB" sz="1400" dirty="0"/>
              <a:t>How to define the economic potential in emerging business opportunities?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400" b="1" dirty="0"/>
              <a:t>How to design new business models?</a:t>
            </a:r>
          </a:p>
          <a:p>
            <a:endParaRPr lang="en-US" sz="1400" dirty="0"/>
          </a:p>
        </p:txBody>
      </p:sp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D99C5B25-C23D-4C08-9743-A76044116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105" y="1599209"/>
            <a:ext cx="4957681" cy="3015235"/>
          </a:xfrm>
          <a:prstGeom prst="rect">
            <a:avLst/>
          </a:prstGeom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78EF38DC-A377-F606-3B71-28CF797FAE94}"/>
              </a:ext>
            </a:extLst>
          </p:cNvPr>
          <p:cNvSpPr txBox="1">
            <a:spLocks/>
          </p:cNvSpPr>
          <p:nvPr/>
        </p:nvSpPr>
        <p:spPr>
          <a:xfrm>
            <a:off x="6706325" y="649544"/>
            <a:ext cx="2132875" cy="2342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b="1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Small Cells World Summit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74452DB-EE1A-93AB-82B0-4F88FCB7E94D}"/>
              </a:ext>
            </a:extLst>
          </p:cNvPr>
          <p:cNvSpPr txBox="1">
            <a:spLocks/>
          </p:cNvSpPr>
          <p:nvPr/>
        </p:nvSpPr>
        <p:spPr>
          <a:xfrm>
            <a:off x="7389096" y="809597"/>
            <a:ext cx="1446859" cy="1928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May 24</a:t>
            </a:r>
            <a:r>
              <a:rPr lang="en-US" baseline="30000"/>
              <a:t>th</a:t>
            </a:r>
            <a:r>
              <a:rPr lang="en-US"/>
              <a:t> 2023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28DA99-BF42-9EAA-EBE5-6BBCCBB31D53}"/>
              </a:ext>
            </a:extLst>
          </p:cNvPr>
          <p:cNvSpPr txBox="1"/>
          <p:nvPr/>
        </p:nvSpPr>
        <p:spPr>
          <a:xfrm>
            <a:off x="5687845" y="4812956"/>
            <a:ext cx="31967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800" dirty="0">
                <a:solidFill>
                  <a:srgbClr val="333333"/>
                </a:solidFill>
                <a:latin typeface="HelveticaNeue Regular"/>
              </a:rPr>
              <a:t>Image </a:t>
            </a:r>
            <a:r>
              <a:rPr lang="fi-FI" sz="800" dirty="0" err="1">
                <a:solidFill>
                  <a:srgbClr val="333333"/>
                </a:solidFill>
                <a:latin typeface="HelveticaNeue Regular"/>
              </a:rPr>
              <a:t>adapted</a:t>
            </a:r>
            <a:r>
              <a:rPr lang="fi-FI" sz="800" dirty="0">
                <a:solidFill>
                  <a:srgbClr val="333333"/>
                </a:solidFill>
                <a:latin typeface="HelveticaNeue Regular"/>
              </a:rPr>
              <a:t> </a:t>
            </a:r>
            <a:r>
              <a:rPr lang="fi-FI" sz="800" dirty="0" err="1">
                <a:solidFill>
                  <a:srgbClr val="333333"/>
                </a:solidFill>
                <a:latin typeface="HelveticaNeue Regular"/>
              </a:rPr>
              <a:t>from</a:t>
            </a:r>
            <a:r>
              <a:rPr lang="fi-FI" sz="800" b="0" i="0" dirty="0">
                <a:solidFill>
                  <a:srgbClr val="333333"/>
                </a:solidFill>
                <a:effectLst/>
                <a:latin typeface="HelveticaNeue Regular"/>
              </a:rPr>
              <a:t> Yrjölä et al. </a:t>
            </a:r>
            <a:r>
              <a:rPr lang="fi-FI" sz="800" dirty="0">
                <a:solidFill>
                  <a:srgbClr val="333333"/>
                </a:solidFill>
                <a:latin typeface="HelveticaNeue Regular"/>
              </a:rPr>
              <a:t>(</a:t>
            </a:r>
            <a:r>
              <a:rPr lang="fi-FI" sz="800" b="0" i="0" dirty="0">
                <a:solidFill>
                  <a:srgbClr val="333333"/>
                </a:solidFill>
                <a:effectLst/>
                <a:latin typeface="HelveticaNeue Regular"/>
              </a:rPr>
              <a:t>2022</a:t>
            </a:r>
            <a:r>
              <a:rPr lang="fi-FI" sz="800" dirty="0">
                <a:solidFill>
                  <a:srgbClr val="333333"/>
                </a:solidFill>
                <a:latin typeface="HelveticaNeue Regular"/>
              </a:rPr>
              <a:t>)</a:t>
            </a:r>
            <a:r>
              <a:rPr lang="fi-FI" sz="800" b="0" i="0" dirty="0">
                <a:solidFill>
                  <a:srgbClr val="333333"/>
                </a:solidFill>
                <a:effectLst/>
                <a:latin typeface="HelveticaNeue Regular"/>
              </a:rPr>
              <a:t> Value </a:t>
            </a:r>
            <a:r>
              <a:rPr lang="fi-FI" sz="800" b="0" i="0" dirty="0" err="1">
                <a:solidFill>
                  <a:srgbClr val="333333"/>
                </a:solidFill>
                <a:effectLst/>
                <a:latin typeface="HelveticaNeue Regular"/>
              </a:rPr>
              <a:t>Creation</a:t>
            </a:r>
            <a:r>
              <a:rPr lang="fi-FI" sz="800" b="0" i="0" dirty="0">
                <a:solidFill>
                  <a:srgbClr val="333333"/>
                </a:solidFill>
                <a:effectLst/>
                <a:latin typeface="HelveticaNeue Regular"/>
              </a:rPr>
              <a:t> and </a:t>
            </a:r>
            <a:r>
              <a:rPr lang="fi-FI" sz="800" b="0" i="0" dirty="0" err="1">
                <a:solidFill>
                  <a:srgbClr val="333333"/>
                </a:solidFill>
                <a:effectLst/>
                <a:latin typeface="HelveticaNeue Regular"/>
              </a:rPr>
              <a:t>Capture</a:t>
            </a:r>
            <a:r>
              <a:rPr lang="fi-FI" sz="800" b="0" i="0" dirty="0">
                <a:solidFill>
                  <a:srgbClr val="333333"/>
                </a:solidFill>
                <a:effectLst/>
                <a:latin typeface="HelveticaNeue Regular"/>
              </a:rPr>
              <a:t> </a:t>
            </a:r>
            <a:r>
              <a:rPr lang="fi-FI" sz="800" b="0" i="0" dirty="0" err="1">
                <a:solidFill>
                  <a:srgbClr val="333333"/>
                </a:solidFill>
                <a:effectLst/>
                <a:latin typeface="HelveticaNeue Regular"/>
              </a:rPr>
              <a:t>From</a:t>
            </a:r>
            <a:r>
              <a:rPr lang="fi-FI" sz="800" b="0" i="0" dirty="0">
                <a:solidFill>
                  <a:srgbClr val="333333"/>
                </a:solidFill>
                <a:effectLst/>
                <a:latin typeface="HelveticaNeue Regular"/>
              </a:rPr>
              <a:t> Technology Innovation in </a:t>
            </a:r>
            <a:r>
              <a:rPr lang="fi-FI" sz="800" b="0" i="0" dirty="0" err="1">
                <a:solidFill>
                  <a:srgbClr val="333333"/>
                </a:solidFill>
                <a:effectLst/>
                <a:latin typeface="HelveticaNeue Regular"/>
              </a:rPr>
              <a:t>the</a:t>
            </a:r>
            <a:r>
              <a:rPr lang="fi-FI" sz="800" b="0" i="0" dirty="0">
                <a:solidFill>
                  <a:srgbClr val="333333"/>
                </a:solidFill>
                <a:effectLst/>
                <a:latin typeface="HelveticaNeue Regular"/>
              </a:rPr>
              <a:t> 6G </a:t>
            </a:r>
            <a:r>
              <a:rPr lang="fi-FI" sz="800" b="0" i="0" dirty="0" err="1">
                <a:solidFill>
                  <a:srgbClr val="333333"/>
                </a:solidFill>
                <a:effectLst/>
                <a:latin typeface="HelveticaNeue Regular"/>
              </a:rPr>
              <a:t>Era</a:t>
            </a:r>
            <a:r>
              <a:rPr lang="fi-FI" sz="800" dirty="0">
                <a:solidFill>
                  <a:srgbClr val="333333"/>
                </a:solidFill>
                <a:latin typeface="HelveticaNeue Regular"/>
              </a:rPr>
              <a:t>, </a:t>
            </a:r>
            <a:r>
              <a:rPr lang="fi-FI" sz="800" b="0" i="1" dirty="0">
                <a:solidFill>
                  <a:srgbClr val="333333"/>
                </a:solidFill>
                <a:effectLst/>
                <a:latin typeface="HelveticaNeue Regular"/>
              </a:rPr>
              <a:t>IEEE Access</a:t>
            </a:r>
            <a:endParaRPr lang="fi-FI" sz="800" dirty="0"/>
          </a:p>
        </p:txBody>
      </p:sp>
    </p:spTree>
    <p:extLst>
      <p:ext uri="{BB962C8B-B14F-4D97-AF65-F5344CB8AC3E}">
        <p14:creationId xmlns:p14="http://schemas.microsoft.com/office/powerpoint/2010/main" val="2565219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of a holistic and future oriented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3897"/>
            <a:ext cx="8229600" cy="2842459"/>
          </a:xfrm>
        </p:spPr>
        <p:txBody>
          <a:bodyPr vert="horz" lIns="0" tIns="0" rIns="0" bIns="0" rtlCol="0" anchor="t">
            <a:noAutofit/>
          </a:bodyPr>
          <a:lstStyle/>
          <a:p>
            <a:pPr indent="-285750">
              <a:buFont typeface="Wingdings" panose="05000000000000000000" pitchFamily="2" charset="2"/>
              <a:buChar char="à"/>
            </a:pPr>
            <a:r>
              <a:rPr lang="en-US" sz="1400" b="1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Focus on the development of new telecoms innovation ecosystems</a:t>
            </a:r>
          </a:p>
          <a:p>
            <a:pPr indent="-285750">
              <a:buFont typeface="Wingdings" panose="05000000000000000000" pitchFamily="2" charset="2"/>
              <a:buChar char="à"/>
            </a:pPr>
            <a:r>
              <a:rPr lang="en-US" sz="1400" b="1" dirty="0">
                <a:solidFill>
                  <a:srgbClr val="000000"/>
                </a:solidFill>
                <a:latin typeface="+mn-lt"/>
              </a:rPr>
              <a:t>Embrace convergence of the digital domain</a:t>
            </a:r>
          </a:p>
          <a:p>
            <a:pPr indent="-285750">
              <a:buFont typeface="Wingdings" panose="05000000000000000000" pitchFamily="2" charset="2"/>
              <a:buChar char="à"/>
            </a:pPr>
            <a:r>
              <a:rPr lang="en-US" sz="1400" b="1" dirty="0">
                <a:solidFill>
                  <a:srgbClr val="000000"/>
                </a:solidFill>
                <a:latin typeface="+mn-lt"/>
              </a:rPr>
              <a:t>Imagine the role of data, platforms, and analytics beyond vertical telecoms sector</a:t>
            </a:r>
          </a:p>
          <a:p>
            <a:pPr marL="5715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Implications for </a:t>
            </a:r>
            <a:r>
              <a:rPr lang="en-US" sz="1400" b="1" dirty="0"/>
              <a:t>business</a:t>
            </a:r>
            <a:r>
              <a:rPr lang="en-US" sz="1400" dirty="0"/>
              <a:t>, technology, regulations: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400" dirty="0"/>
              <a:t>Future-proofed </a:t>
            </a:r>
            <a:r>
              <a:rPr lang="en-US" sz="1400" dirty="0"/>
              <a:t>regulation – from delimiting to enabling </a:t>
            </a:r>
            <a:r>
              <a:rPr lang="en-US" sz="1400" dirty="0">
                <a:sym typeface="Wingdings" panose="05000000000000000000" pitchFamily="2" charset="2"/>
              </a:rPr>
              <a:t> from fragmentation to compatibility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Sustainability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environmental, societal AND economic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Privacy, security and safety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from costs to opportunities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National and digital sovereignty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strategic autonomy, resilience and connectivity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Competitive innovation policy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UK as a single market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C39F263-DE4B-66B0-6785-C0E0A1993479}"/>
              </a:ext>
            </a:extLst>
          </p:cNvPr>
          <p:cNvSpPr txBox="1">
            <a:spLocks/>
          </p:cNvSpPr>
          <p:nvPr/>
        </p:nvSpPr>
        <p:spPr>
          <a:xfrm>
            <a:off x="6706325" y="649544"/>
            <a:ext cx="2132875" cy="2342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b="1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Small Cells World Summit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6AAF0057-2081-94BA-D203-AE511684D4C5}"/>
              </a:ext>
            </a:extLst>
          </p:cNvPr>
          <p:cNvSpPr txBox="1">
            <a:spLocks/>
          </p:cNvSpPr>
          <p:nvPr/>
        </p:nvSpPr>
        <p:spPr>
          <a:xfrm>
            <a:off x="7389096" y="809597"/>
            <a:ext cx="1446859" cy="1928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May 24</a:t>
            </a:r>
            <a:r>
              <a:rPr lang="en-US" baseline="30000"/>
              <a:t>th</a:t>
            </a:r>
            <a:r>
              <a:rPr lang="en-US"/>
              <a:t>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423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0369B2-2BA0-4C51-BC24-7AA1AC612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380" y="1681385"/>
            <a:ext cx="8229600" cy="3046257"/>
          </a:xfrm>
        </p:spPr>
        <p:txBody>
          <a:bodyPr vert="horz" lIns="0" tIns="0" rIns="0" bIns="0" rtlCol="0" anchor="t"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rgbClr val="000000"/>
                </a:solidFill>
                <a:latin typeface="+mn-lt"/>
              </a:rPr>
              <a:t>Incumbents to take advantage of both convergence and modularity</a:t>
            </a:r>
            <a:endParaRPr lang="en-US" sz="1500" dirty="0">
              <a:solidFill>
                <a:srgbClr val="000000"/>
              </a:solidFill>
              <a:latin typeface="+mn-lt"/>
              <a:sym typeface="Wingdings" panose="05000000000000000000" pitchFamily="2" charset="2"/>
            </a:endParaRPr>
          </a:p>
          <a:p>
            <a:pPr marL="571500" lvl="1" indent="-171450"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Systematic business model experiments with different complements and roles in the ecosystem</a:t>
            </a:r>
          </a:p>
          <a:p>
            <a:pPr marL="571500" lvl="1" indent="-171450"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Innovation across boundaries and new roles in the ecosystem</a:t>
            </a:r>
          </a:p>
          <a:p>
            <a:pPr marL="400050" lvl="1" indent="0">
              <a:buNone/>
            </a:pPr>
            <a:endParaRPr lang="en-US" sz="1400" dirty="0">
              <a:solidFill>
                <a:srgbClr val="000000"/>
              </a:solidFill>
              <a:latin typeface="+mn-lt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rgbClr val="000000"/>
                </a:solidFill>
                <a:latin typeface="+mn-lt"/>
              </a:rPr>
              <a:t>Supporting startups and scaleups</a:t>
            </a:r>
          </a:p>
          <a:p>
            <a:pPr marL="571500" lvl="1" indent="-171450">
              <a:buFont typeface="Wingdings" pitchFamily="2" charset="2"/>
              <a:buChar char="à"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Support scale-up culture nationally (Ex: open tech initiatives and innovation sourcing)</a:t>
            </a:r>
          </a:p>
          <a:p>
            <a:pPr marL="571500" lvl="1" indent="-171450">
              <a:buFont typeface="Wingdings" pitchFamily="2" charset="2"/>
              <a:buChar char="à"/>
            </a:pPr>
            <a:r>
              <a:rPr lang="en-US" sz="1400" dirty="0">
                <a:latin typeface="+mn-lt"/>
              </a:rPr>
              <a:t>Government procurement driving UK innovation – NHS, MoD, Highways, National ID, Borders</a:t>
            </a: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marL="571500" lvl="1" indent="-171450">
              <a:buFont typeface="Wingdings" pitchFamily="2" charset="2"/>
              <a:buChar char="à"/>
            </a:pP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rgbClr val="000000"/>
                </a:solidFill>
                <a:latin typeface="+mn-lt"/>
              </a:rPr>
              <a:t>Interdisciplinary innovation collaboration</a:t>
            </a:r>
          </a:p>
          <a:p>
            <a:pPr marL="571500" lvl="1" indent="-171450">
              <a:buFont typeface="Wingdings" pitchFamily="2" charset="2"/>
              <a:buChar char="à"/>
            </a:pPr>
            <a:r>
              <a:rPr lang="en-US" sz="14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Build on UKTIN and 5G/6G Innovation Centre BUT with enhanced business model component</a:t>
            </a:r>
          </a:p>
          <a:p>
            <a:pPr marL="571500" lvl="1" indent="-171450">
              <a:buFont typeface="Wingdings" pitchFamily="2" charset="2"/>
              <a:buChar char="à"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Establishment of a UK 6G research </a:t>
            </a:r>
            <a:r>
              <a:rPr lang="en-US" sz="1400" dirty="0" err="1">
                <a:solidFill>
                  <a:srgbClr val="000000"/>
                </a:solidFill>
                <a:latin typeface="+mn-lt"/>
              </a:rPr>
              <a:t>programme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&amp; international collaboration</a:t>
            </a:r>
            <a:endParaRPr lang="en-US" sz="1400" dirty="0">
              <a:solidFill>
                <a:srgbClr val="000000"/>
              </a:solidFill>
              <a:latin typeface="+mn-lt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marL="0" indent="0">
              <a:buNone/>
            </a:pPr>
            <a:r>
              <a:rPr lang="en-US" sz="15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n-US" sz="1500" dirty="0">
                <a:solidFill>
                  <a:srgbClr val="000000"/>
                </a:solidFill>
                <a:latin typeface="+mn-lt"/>
              </a:rPr>
              <a:t>Clear joint national vision, agenda, strategies and concrete action plans for future connectivity!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2D659145-A55D-73D2-B79E-E1B47F36549E}"/>
              </a:ext>
            </a:extLst>
          </p:cNvPr>
          <p:cNvSpPr txBox="1">
            <a:spLocks/>
          </p:cNvSpPr>
          <p:nvPr/>
        </p:nvSpPr>
        <p:spPr>
          <a:xfrm>
            <a:off x="6706325" y="649544"/>
            <a:ext cx="2132875" cy="2342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b="1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2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Small Cells World Summit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5D18F1C-67BE-BD1A-C558-7EBD09381AD4}"/>
              </a:ext>
            </a:extLst>
          </p:cNvPr>
          <p:cNvSpPr txBox="1">
            <a:spLocks/>
          </p:cNvSpPr>
          <p:nvPr/>
        </p:nvSpPr>
        <p:spPr>
          <a:xfrm>
            <a:off x="7389096" y="809597"/>
            <a:ext cx="1446859" cy="1928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May 24</a:t>
            </a:r>
            <a:r>
              <a:rPr lang="en-US" baseline="30000"/>
              <a:t>th</a:t>
            </a:r>
            <a:r>
              <a:rPr lang="en-US"/>
              <a:t> 2023</a:t>
            </a:r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CECEFE5-7938-6E44-2DFF-472B125A5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Think</a:t>
            </a:r>
            <a:r>
              <a:rPr lang="fi-FI" dirty="0"/>
              <a:t> outside </a:t>
            </a:r>
            <a:r>
              <a:rPr lang="fi-FI" dirty="0" err="1"/>
              <a:t>the</a:t>
            </a:r>
            <a:r>
              <a:rPr lang="fi-FI" dirty="0"/>
              <a:t> box to no </a:t>
            </a:r>
            <a:r>
              <a:rPr lang="fi-FI" dirty="0" err="1"/>
              <a:t>boxes</a:t>
            </a:r>
            <a:r>
              <a:rPr lang="fi-FI" dirty="0"/>
              <a:t> at </a:t>
            </a:r>
            <a:r>
              <a:rPr lang="fi-FI" dirty="0" err="1"/>
              <a:t>all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40114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49069"/>
            <a:ext cx="8229600" cy="1431940"/>
          </a:xfrm>
        </p:spPr>
        <p:txBody>
          <a:bodyPr/>
          <a:lstStyle/>
          <a:p>
            <a:r>
              <a:rPr lang="en-US" sz="3600" dirty="0"/>
              <a:t>Thank you!</a:t>
            </a:r>
            <a:br>
              <a:rPr lang="en-US" sz="2400" dirty="0"/>
            </a:br>
            <a:br>
              <a:rPr lang="en-US" sz="2400" dirty="0"/>
            </a:br>
            <a:r>
              <a:rPr lang="en-US" sz="2000" dirty="0"/>
              <a:t>TELECOMMUNICATIONS INNOVATION STUDY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D84454-5FFA-4FDA-9553-294E0EABC6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2998935"/>
            <a:ext cx="6400800" cy="254858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DR MARIKA IIVARI, PROF CHRISTOPHER TUCCI (M&amp;E), PROF ERIC YEATMAN (EEE)</a:t>
            </a:r>
          </a:p>
          <a:p>
            <a:pPr>
              <a:spcBef>
                <a:spcPts val="0"/>
              </a:spcBef>
            </a:pPr>
            <a:endParaRPr lang="fi-FI" dirty="0"/>
          </a:p>
          <a:p>
            <a:pPr>
              <a:spcBef>
                <a:spcPts val="0"/>
              </a:spcBef>
            </a:pPr>
            <a:r>
              <a:rPr lang="en-US" dirty="0"/>
              <a:t>PROF ERKKO AUTIO (M&amp;E), PROF PETER PIETZUCH (COMPUTING), </a:t>
            </a:r>
          </a:p>
          <a:p>
            <a:pPr>
              <a:spcBef>
                <a:spcPts val="0"/>
              </a:spcBef>
            </a:pPr>
            <a:r>
              <a:rPr lang="en-US" dirty="0"/>
              <a:t>PROF BOB SHORTEN (DYSON), PROF TOMMASO VALLETTI (EPP)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>
                <a:hlinkClick r:id="rId3"/>
              </a:rPr>
              <a:t>m.iivari@imperial.ac.uk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fi-FI" dirty="0">
                <a:hlinkClick r:id="rId4"/>
              </a:rPr>
              <a:t>Marika Iivari | LinkedIn</a:t>
            </a:r>
            <a:endParaRPr lang="fi-FI" dirty="0"/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838262-E11B-A7B9-F87B-CDC2C1AE2847}"/>
              </a:ext>
            </a:extLst>
          </p:cNvPr>
          <p:cNvSpPr txBox="1"/>
          <p:nvPr/>
        </p:nvSpPr>
        <p:spPr>
          <a:xfrm>
            <a:off x="3200400" y="2343150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200">
              <a:solidFill>
                <a:srgbClr val="002548"/>
              </a:solidFill>
              <a:cs typeface="Arial"/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D79CF06-D2B1-198E-0C51-B75A4B73A8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06325" y="649544"/>
            <a:ext cx="2132875" cy="234218"/>
          </a:xfrm>
        </p:spPr>
        <p:txBody>
          <a:bodyPr/>
          <a:lstStyle/>
          <a:p>
            <a:r>
              <a:rPr lang="en-US" dirty="0"/>
              <a:t>Small Cells World Summit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D4A6BE04-7119-6530-EE98-9CBCA8B0D545}"/>
              </a:ext>
            </a:extLst>
          </p:cNvPr>
          <p:cNvSpPr txBox="1">
            <a:spLocks/>
          </p:cNvSpPr>
          <p:nvPr/>
        </p:nvSpPr>
        <p:spPr>
          <a:xfrm>
            <a:off x="7389096" y="809597"/>
            <a:ext cx="1446859" cy="1928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None/>
              <a:defRPr sz="1000" kern="120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548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May 24</a:t>
            </a:r>
            <a:r>
              <a:rPr lang="en-US" baseline="30000"/>
              <a:t>th</a:t>
            </a:r>
            <a:r>
              <a:rPr lang="en-US"/>
              <a:t>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60064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AB051A3A12F84E848227C88FC80599" ma:contentTypeVersion="6" ma:contentTypeDescription="Create a new document." ma:contentTypeScope="" ma:versionID="ede0adddaef50d940e6548e90950fc43">
  <xsd:schema xmlns:xsd="http://www.w3.org/2001/XMLSchema" xmlns:xs="http://www.w3.org/2001/XMLSchema" xmlns:p="http://schemas.microsoft.com/office/2006/metadata/properties" xmlns:ns2="409e1433-198e-456a-88ba-8bdd6844fef0" xmlns:ns3="434000c1-f3fc-4a4c-a60a-d9566969ad22" targetNamespace="http://schemas.microsoft.com/office/2006/metadata/properties" ma:root="true" ma:fieldsID="dc03d8ee543bf123c617e9227c329348" ns2:_="" ns3:_="">
    <xsd:import namespace="409e1433-198e-456a-88ba-8bdd6844fef0"/>
    <xsd:import namespace="434000c1-f3fc-4a4c-a60a-d9566969ad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9e1433-198e-456a-88ba-8bdd6844fe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000c1-f3fc-4a4c-a60a-d9566969ad2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B69FF3-E4EC-4C47-83F4-105226C34F93}">
  <ds:schemaRefs>
    <ds:schemaRef ds:uri="409e1433-198e-456a-88ba-8bdd6844fef0"/>
    <ds:schemaRef ds:uri="434000c1-f3fc-4a4c-a60a-d9566969ad2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66A3D1B-37F5-4F5A-8E60-D8EF5957B04E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409e1433-198e-456a-88ba-8bdd6844fef0"/>
    <ds:schemaRef ds:uri="434000c1-f3fc-4a4c-a60a-d9566969ad22"/>
    <ds:schemaRef ds:uri="http://www.w3.org/XML/1998/namespace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B9DA4B8-F7D6-44E7-A216-4DF349E77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4318</TotalTime>
  <Words>735</Words>
  <Application>Microsoft Office PowerPoint</Application>
  <PresentationFormat>On-screen Show (16:9)</PresentationFormat>
  <Paragraphs>107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HelveticaNeue Regular</vt:lpstr>
      <vt:lpstr>Open Sans</vt:lpstr>
      <vt:lpstr>Wingdings</vt:lpstr>
      <vt:lpstr>Imperial College London Theme</vt:lpstr>
      <vt:lpstr>Connectivity and Economic Empowerment</vt:lpstr>
      <vt:lpstr>Agenda</vt:lpstr>
      <vt:lpstr>From connectivity…</vt:lpstr>
      <vt:lpstr>Is it really so?</vt:lpstr>
      <vt:lpstr>We already know..</vt:lpstr>
      <vt:lpstr>…To economic empowerment</vt:lpstr>
      <vt:lpstr>Principles of a holistic and future oriented framework</vt:lpstr>
      <vt:lpstr>Think outside the box to no boxes at all</vt:lpstr>
      <vt:lpstr>Thank you!  TELECOMMUNICATIONS INNOVATION STUDY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Marika Iivari</cp:lastModifiedBy>
  <cp:revision>57</cp:revision>
  <dcterms:created xsi:type="dcterms:W3CDTF">2017-02-16T14:49:58Z</dcterms:created>
  <dcterms:modified xsi:type="dcterms:W3CDTF">2023-05-22T08:40:21Z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0x0101007EAB051A3A12F84E848227C88FC80599</vt:lpwstr>
  </property>
</Properties>
</file>